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57" r:id="rId4"/>
    <p:sldId id="258" r:id="rId5"/>
    <p:sldId id="259" r:id="rId6"/>
    <p:sldId id="266" r:id="rId7"/>
    <p:sldId id="261" r:id="rId8"/>
  </p:sldIdLst>
  <p:sldSz cx="9144000" cy="6858000" type="screen4x3"/>
  <p:notesSz cx="6858000" cy="96504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4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6504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 dirty="0">
              <a:latin typeface="Times New Roman" pitchFamily="16" charset="0"/>
              <a:ea typeface="+mn-ea"/>
            </a:endParaRPr>
          </a:p>
        </p:txBody>
      </p:sp>
      <p:sp>
        <p:nvSpPr>
          <p:cNvPr id="1229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689138" y="-12450763"/>
            <a:ext cx="17578388" cy="131826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83947"/>
            <a:ext cx="5483225" cy="43393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33425"/>
            <a:ext cx="4826000" cy="3619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583946"/>
            <a:ext cx="5484813" cy="4342686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33425"/>
            <a:ext cx="4826000" cy="3619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583946"/>
            <a:ext cx="5484813" cy="4342686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33425"/>
            <a:ext cx="4826000" cy="3619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583946"/>
            <a:ext cx="5484813" cy="4342686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33425"/>
            <a:ext cx="4826000" cy="3619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583946"/>
            <a:ext cx="5484813" cy="4342686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33425"/>
            <a:ext cx="4826000" cy="3619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583946"/>
            <a:ext cx="5484813" cy="4342686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0" y="1397002"/>
            <a:ext cx="6096000" cy="406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 dirty="0">
              <a:latin typeface="Times New Roman" pitchFamily="16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9" r:id="rId3"/>
    <p:sldLayoutId id="2147483660" r:id="rId4"/>
    <p:sldLayoutId id="2147483661" r:id="rId5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445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568287" y="4437112"/>
            <a:ext cx="6043940" cy="894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Brasil de Idéias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Um Encontro de Líderes Pelo Futuro do País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52121" y="5735638"/>
            <a:ext cx="345695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GERSON DE MELLO ALMADA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pt-B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Direto Executivo da 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ENGEVIX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pt-B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Diretor ABEMI</a:t>
            </a:r>
          </a:p>
          <a:p>
            <a:pPr>
              <a:defRPr/>
            </a:pPr>
            <a:r>
              <a:rPr lang="pt-B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Conselho ABEQ</a:t>
            </a:r>
          </a:p>
        </p:txBody>
      </p:sp>
      <p:sp>
        <p:nvSpPr>
          <p:cNvPr id="5" name="Retângulo 4"/>
          <p:cNvSpPr/>
          <p:nvPr/>
        </p:nvSpPr>
        <p:spPr>
          <a:xfrm>
            <a:off x="467544" y="6197242"/>
            <a:ext cx="2520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26/08/2010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93813" y="1412776"/>
            <a:ext cx="7850187" cy="3480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UMA VISÃO DA INDÚSTRIA DA CONSTRUÇÃO</a:t>
            </a:r>
          </a:p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b="1" dirty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TEMÁTICA PROPOSTA</a:t>
            </a:r>
          </a:p>
          <a:p>
            <a:pPr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PIB </a:t>
            </a:r>
            <a:r>
              <a:rPr lang="pt-BR" sz="2000" dirty="0" err="1" smtClean="0">
                <a:solidFill>
                  <a:srgbClr val="000000"/>
                </a:solidFill>
                <a:latin typeface="Georgia" pitchFamily="18" charset="0"/>
              </a:rPr>
              <a:t>vs</a:t>
            </a: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 CRESCIMENTO DA INDÚSTRIA DA CONSTRUÇÃO</a:t>
            </a:r>
            <a:r>
              <a:rPr lang="pt-BR" sz="2000" dirty="0">
                <a:solidFill>
                  <a:srgbClr val="000000"/>
                </a:solidFill>
                <a:latin typeface="Georgia" pitchFamily="18" charset="0"/>
              </a:rPr>
              <a:t>	</a:t>
            </a: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FATORES DE INFLUÊNCIA</a:t>
            </a:r>
          </a:p>
          <a:p>
            <a:pPr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MATRIZ DE CRESCIMENTO</a:t>
            </a:r>
          </a:p>
          <a:p>
            <a:pPr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PARA UM DESENVOLVIMENTO SUSTENTÁVEL</a:t>
            </a:r>
            <a:endParaRPr lang="pt-BR" sz="2000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4284663" y="533404"/>
            <a:ext cx="488977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FFFFFF"/>
                </a:solidFill>
                <a:latin typeface="Georgia" pitchFamily="18" charset="0"/>
              </a:rPr>
              <a:t>INSTITUTO VOTO DE ESTUDOS POLÍTICOS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284663" y="533404"/>
            <a:ext cx="488977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FFFFFF"/>
                </a:solidFill>
                <a:latin typeface="Georgia" pitchFamily="18" charset="0"/>
              </a:rPr>
              <a:t>INSTITUTO VOTO DE ESTUDOS POLÍTICOS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58891" y="1408142"/>
            <a:ext cx="7561263" cy="31009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TEMÁTICA PROPOSTA</a:t>
            </a:r>
            <a:endParaRPr lang="pt-BR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b="1" dirty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>
                <a:solidFill>
                  <a:srgbClr val="000000"/>
                </a:solidFill>
                <a:latin typeface="Georgia" pitchFamily="18" charset="0"/>
              </a:rPr>
              <a:t>No cenário de desenvolvimento econômico mundial dos últimos anos, o Brasil tem mantido resultados consistentes em vários setores e que </a:t>
            </a:r>
            <a:r>
              <a:rPr lang="pt-BR" sz="2000" b="1" dirty="0">
                <a:solidFill>
                  <a:srgbClr val="000000"/>
                </a:solidFill>
                <a:latin typeface="Georgia" pitchFamily="18" charset="0"/>
              </a:rPr>
              <a:t>indicam mais do que um momento positivo</a:t>
            </a:r>
            <a:r>
              <a:rPr lang="pt-BR" sz="2000" dirty="0">
                <a:solidFill>
                  <a:srgbClr val="000000"/>
                </a:solidFill>
                <a:latin typeface="Georgia" pitchFamily="18" charset="0"/>
              </a:rPr>
              <a:t>. No entanto, </a:t>
            </a:r>
            <a:r>
              <a:rPr lang="pt-BR" sz="2000" b="1" dirty="0">
                <a:solidFill>
                  <a:srgbClr val="000000"/>
                </a:solidFill>
                <a:latin typeface="Georgia" pitchFamily="18" charset="0"/>
              </a:rPr>
              <a:t>há falhas </a:t>
            </a:r>
            <a:r>
              <a:rPr lang="pt-BR" sz="2000" dirty="0">
                <a:solidFill>
                  <a:srgbClr val="000000"/>
                </a:solidFill>
                <a:latin typeface="Georgia" pitchFamily="18" charset="0"/>
              </a:rPr>
              <a:t>que precisam ser corrigidas e que </a:t>
            </a:r>
            <a:r>
              <a:rPr lang="pt-BR" sz="2000" b="1" dirty="0">
                <a:solidFill>
                  <a:srgbClr val="000000"/>
                </a:solidFill>
                <a:latin typeface="Georgia" pitchFamily="18" charset="0"/>
              </a:rPr>
              <a:t>demandam tempo e investimento </a:t>
            </a:r>
            <a:r>
              <a:rPr lang="pt-BR" sz="2000" dirty="0">
                <a:solidFill>
                  <a:srgbClr val="000000"/>
                </a:solidFill>
                <a:latin typeface="Georgia" pitchFamily="18" charset="0"/>
              </a:rPr>
              <a:t>para tornar o </a:t>
            </a:r>
            <a:r>
              <a:rPr lang="pt-BR" sz="2000" b="1" dirty="0">
                <a:solidFill>
                  <a:srgbClr val="000000"/>
                </a:solidFill>
                <a:latin typeface="Georgia" pitchFamily="18" charset="0"/>
              </a:rPr>
              <a:t>país auto-sustentável</a:t>
            </a:r>
            <a:r>
              <a:rPr lang="pt-BR" sz="2000" dirty="0">
                <a:solidFill>
                  <a:srgbClr val="000000"/>
                </a:solidFill>
                <a:latin typeface="Georgia" pitchFamily="18" charset="0"/>
              </a:rPr>
              <a:t> em setores fundamentais como o de infraestrutura e energia.</a:t>
            </a:r>
          </a:p>
          <a:p>
            <a:pPr indent="449263">
              <a:lnSpc>
                <a:spcPct val="80000"/>
              </a:lnSpc>
              <a:spcBef>
                <a:spcPts val="450"/>
              </a:spcBef>
              <a:buFont typeface="Frutiger LT Std 55 Roman" pitchFamily="32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dirty="0">
              <a:solidFill>
                <a:srgbClr val="000000"/>
              </a:solidFill>
              <a:latin typeface="Frutiger LT Std 55 Roman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4284663" y="533404"/>
            <a:ext cx="488977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FFFFFF"/>
                </a:solidFill>
                <a:latin typeface="Georgia" pitchFamily="18" charset="0"/>
              </a:rPr>
              <a:t>INSTITUTO VOTO DE ESTUDOS POLÍTICOS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58891" y="1515535"/>
            <a:ext cx="7561263" cy="19411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PIB </a:t>
            </a:r>
            <a:r>
              <a:rPr lang="pt-BR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vs</a:t>
            </a:r>
            <a:r>
              <a:rPr lang="pt-B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CRESCIMENTO  DA INDÚSTRIA DA</a:t>
            </a:r>
          </a:p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CONSTRUÇÃO</a:t>
            </a:r>
            <a:endParaRPr lang="pt-BR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b="1" dirty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A indústria da construção está ligada diretamente ao PIB, </a:t>
            </a:r>
            <a:endParaRPr lang="pt-BR" sz="2000" dirty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e o seu crescimento é também a base  para o crescimento do</a:t>
            </a:r>
          </a:p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PIB de  forma sustentável.</a:t>
            </a:r>
            <a:endParaRPr lang="pt-BR" sz="1400" dirty="0">
              <a:solidFill>
                <a:srgbClr val="000000"/>
              </a:solidFill>
              <a:latin typeface="Frutiger LT Std 55 Roman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4284663" y="533404"/>
            <a:ext cx="488977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FFFFFF"/>
                </a:solidFill>
                <a:latin typeface="Georgia" pitchFamily="18" charset="0"/>
              </a:rPr>
              <a:t>INSTITUTO VOTO DE ESTUDOS POLÍTICOS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58891" y="1412776"/>
            <a:ext cx="7561263" cy="50189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FATORES DE INFLUÊNCIA</a:t>
            </a:r>
            <a:endParaRPr lang="pt-BR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b="1" dirty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Tecnologia</a:t>
            </a:r>
          </a:p>
          <a:p>
            <a:pPr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Mercado</a:t>
            </a:r>
          </a:p>
          <a:p>
            <a:pPr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Mão de Obra</a:t>
            </a:r>
          </a:p>
          <a:p>
            <a:pPr lvl="1"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Formação</a:t>
            </a:r>
          </a:p>
          <a:p>
            <a:pPr lvl="1"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Custos</a:t>
            </a:r>
          </a:p>
          <a:p>
            <a:pPr lvl="1"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Aspectos tributários</a:t>
            </a:r>
          </a:p>
          <a:p>
            <a:pPr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Financiamento</a:t>
            </a:r>
          </a:p>
          <a:p>
            <a:pPr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Internacionalização</a:t>
            </a:r>
          </a:p>
          <a:p>
            <a:pPr lvl="1"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4284663" y="533404"/>
            <a:ext cx="488977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FFFFFF"/>
                </a:solidFill>
                <a:latin typeface="Georgia" pitchFamily="18" charset="0"/>
              </a:rPr>
              <a:t>INSTITUTO VOTO DE ESTUDOS POLÍTICOS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187624" y="1397000"/>
          <a:ext cx="3096344" cy="410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080120"/>
              </a:tblGrid>
              <a:tr h="71805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2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Construção Civil</a:t>
                      </a:r>
                      <a:endParaRPr lang="pt-BR" sz="142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Tecnologia</a:t>
                      </a:r>
                      <a:endParaRPr lang="pt-B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Mercado</a:t>
                      </a:r>
                      <a:endParaRPr lang="pt-B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Mão</a:t>
                      </a:r>
                      <a:r>
                        <a:rPr lang="pt-BR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Obra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Tributários</a:t>
                      </a:r>
                      <a:endParaRPr lang="pt-B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Financiamento</a:t>
                      </a:r>
                      <a:endParaRPr lang="pt-B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Internacionalização</a:t>
                      </a:r>
                      <a:endParaRPr lang="pt-B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87624" y="170080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Fatores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39752" y="134076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Conector reto 10"/>
          <p:cNvCxnSpPr/>
          <p:nvPr/>
        </p:nvCxnSpPr>
        <p:spPr bwMode="auto">
          <a:xfrm>
            <a:off x="1187624" y="1412776"/>
            <a:ext cx="2016224" cy="648072"/>
          </a:xfrm>
          <a:prstGeom prst="line">
            <a:avLst/>
          </a:prstGeom>
          <a:solidFill>
            <a:srgbClr val="00B8FF"/>
          </a:solidFill>
          <a:ln w="349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4298680" y="1394304"/>
          <a:ext cx="864000" cy="410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/>
              </a:tblGrid>
              <a:tr h="718055">
                <a:tc>
                  <a:txBody>
                    <a:bodyPr/>
                    <a:lstStyle/>
                    <a:p>
                      <a:pPr algn="ctr"/>
                      <a:r>
                        <a:rPr lang="pt-BR" sz="142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Energia</a:t>
                      </a:r>
                      <a:endParaRPr lang="pt-BR" sz="142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5174980" y="1394304"/>
          <a:ext cx="1332000" cy="410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/>
              </a:tblGrid>
              <a:tr h="718055">
                <a:tc>
                  <a:txBody>
                    <a:bodyPr/>
                    <a:lstStyle/>
                    <a:p>
                      <a:pPr algn="ctr"/>
                      <a:r>
                        <a:rPr lang="pt-BR" sz="142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Infraestrutura</a:t>
                      </a:r>
                      <a:endParaRPr lang="pt-BR" sz="142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6525548" y="1394304"/>
          <a:ext cx="864000" cy="410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/>
              </a:tblGrid>
              <a:tr h="718055">
                <a:tc>
                  <a:txBody>
                    <a:bodyPr/>
                    <a:lstStyle/>
                    <a:p>
                      <a:pPr algn="ctr"/>
                      <a:r>
                        <a:rPr lang="pt-BR" sz="142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Óleo e</a:t>
                      </a:r>
                    </a:p>
                    <a:p>
                      <a:pPr algn="ctr"/>
                      <a:r>
                        <a:rPr lang="pt-BR" sz="142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Gás</a:t>
                      </a:r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7409736" y="1394304"/>
          <a:ext cx="972000" cy="410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718055">
                <a:tc>
                  <a:txBody>
                    <a:bodyPr/>
                    <a:lstStyle/>
                    <a:p>
                      <a:pPr algn="ctr"/>
                      <a:r>
                        <a:rPr lang="pt-BR" sz="142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Indústria</a:t>
                      </a:r>
                      <a:endParaRPr lang="pt-BR" sz="142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5643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8338482" y="1340768"/>
            <a:ext cx="553998" cy="423975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MATRIZ DE CRESCIMNETO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Elipse 17"/>
          <p:cNvSpPr/>
          <p:nvPr/>
        </p:nvSpPr>
        <p:spPr bwMode="auto">
          <a:xfrm>
            <a:off x="3563888" y="2276872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19" name="Elipse 18"/>
          <p:cNvSpPr/>
          <p:nvPr/>
        </p:nvSpPr>
        <p:spPr bwMode="auto">
          <a:xfrm>
            <a:off x="3563888" y="2806756"/>
            <a:ext cx="288032" cy="28803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3563888" y="3356992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1" name="Elipse 20"/>
          <p:cNvSpPr/>
          <p:nvPr/>
        </p:nvSpPr>
        <p:spPr bwMode="auto">
          <a:xfrm>
            <a:off x="3563888" y="3933056"/>
            <a:ext cx="288032" cy="288032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2" name="Elipse 21"/>
          <p:cNvSpPr/>
          <p:nvPr/>
        </p:nvSpPr>
        <p:spPr bwMode="auto">
          <a:xfrm>
            <a:off x="3563888" y="4509120"/>
            <a:ext cx="288032" cy="28803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3" name="Elipse 22"/>
          <p:cNvSpPr/>
          <p:nvPr/>
        </p:nvSpPr>
        <p:spPr bwMode="auto">
          <a:xfrm>
            <a:off x="3573124" y="5085184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4" name="Elipse 23"/>
          <p:cNvSpPr/>
          <p:nvPr/>
        </p:nvSpPr>
        <p:spPr bwMode="auto">
          <a:xfrm>
            <a:off x="4562764" y="2276872"/>
            <a:ext cx="288032" cy="288032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5" name="Elipse 24"/>
          <p:cNvSpPr/>
          <p:nvPr/>
        </p:nvSpPr>
        <p:spPr bwMode="auto">
          <a:xfrm>
            <a:off x="4562764" y="2806756"/>
            <a:ext cx="288032" cy="28803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4562764" y="3356992"/>
            <a:ext cx="288032" cy="288032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7" name="Elipse 26"/>
          <p:cNvSpPr/>
          <p:nvPr/>
        </p:nvSpPr>
        <p:spPr bwMode="auto">
          <a:xfrm>
            <a:off x="4562764" y="3933056"/>
            <a:ext cx="288032" cy="288032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8" name="Elipse 27"/>
          <p:cNvSpPr/>
          <p:nvPr/>
        </p:nvSpPr>
        <p:spPr bwMode="auto">
          <a:xfrm>
            <a:off x="4562764" y="4509120"/>
            <a:ext cx="288032" cy="288032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9" name="Elipse 28"/>
          <p:cNvSpPr/>
          <p:nvPr/>
        </p:nvSpPr>
        <p:spPr bwMode="auto">
          <a:xfrm>
            <a:off x="4572000" y="5085184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30" name="Elipse 29"/>
          <p:cNvSpPr/>
          <p:nvPr/>
        </p:nvSpPr>
        <p:spPr bwMode="auto">
          <a:xfrm>
            <a:off x="5642884" y="2276872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31" name="Elipse 30"/>
          <p:cNvSpPr/>
          <p:nvPr/>
        </p:nvSpPr>
        <p:spPr bwMode="auto">
          <a:xfrm>
            <a:off x="5642884" y="2806756"/>
            <a:ext cx="288032" cy="28803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32" name="Elipse 31"/>
          <p:cNvSpPr/>
          <p:nvPr/>
        </p:nvSpPr>
        <p:spPr bwMode="auto">
          <a:xfrm>
            <a:off x="5642884" y="3356992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33" name="Elipse 32"/>
          <p:cNvSpPr/>
          <p:nvPr/>
        </p:nvSpPr>
        <p:spPr bwMode="auto">
          <a:xfrm>
            <a:off x="5642884" y="3933056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34" name="Elipse 33"/>
          <p:cNvSpPr/>
          <p:nvPr/>
        </p:nvSpPr>
        <p:spPr bwMode="auto">
          <a:xfrm>
            <a:off x="5642884" y="4509120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35" name="Elipse 34"/>
          <p:cNvSpPr/>
          <p:nvPr/>
        </p:nvSpPr>
        <p:spPr bwMode="auto">
          <a:xfrm>
            <a:off x="5652120" y="5085184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36" name="Elipse 35"/>
          <p:cNvSpPr/>
          <p:nvPr/>
        </p:nvSpPr>
        <p:spPr bwMode="auto">
          <a:xfrm>
            <a:off x="6795012" y="2276872"/>
            <a:ext cx="288032" cy="288032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37" name="Elipse 36"/>
          <p:cNvSpPr/>
          <p:nvPr/>
        </p:nvSpPr>
        <p:spPr bwMode="auto">
          <a:xfrm>
            <a:off x="6795012" y="2806756"/>
            <a:ext cx="288032" cy="28803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38" name="Elipse 37"/>
          <p:cNvSpPr/>
          <p:nvPr/>
        </p:nvSpPr>
        <p:spPr bwMode="auto">
          <a:xfrm>
            <a:off x="6795012" y="3356992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39" name="Elipse 38"/>
          <p:cNvSpPr/>
          <p:nvPr/>
        </p:nvSpPr>
        <p:spPr bwMode="auto">
          <a:xfrm>
            <a:off x="6795012" y="3933056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0" name="Elipse 39"/>
          <p:cNvSpPr/>
          <p:nvPr/>
        </p:nvSpPr>
        <p:spPr bwMode="auto">
          <a:xfrm>
            <a:off x="6795012" y="4509120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1" name="Elipse 40"/>
          <p:cNvSpPr/>
          <p:nvPr/>
        </p:nvSpPr>
        <p:spPr bwMode="auto">
          <a:xfrm>
            <a:off x="6804248" y="5085184"/>
            <a:ext cx="288032" cy="288032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2" name="Elipse 41"/>
          <p:cNvSpPr/>
          <p:nvPr/>
        </p:nvSpPr>
        <p:spPr bwMode="auto">
          <a:xfrm>
            <a:off x="7740352" y="2276872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3" name="Elipse 42"/>
          <p:cNvSpPr/>
          <p:nvPr/>
        </p:nvSpPr>
        <p:spPr bwMode="auto">
          <a:xfrm>
            <a:off x="7740352" y="2806756"/>
            <a:ext cx="288032" cy="288032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4" name="Elipse 43"/>
          <p:cNvSpPr/>
          <p:nvPr/>
        </p:nvSpPr>
        <p:spPr bwMode="auto">
          <a:xfrm>
            <a:off x="7740352" y="3356992"/>
            <a:ext cx="288032" cy="288032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5" name="Elipse 44"/>
          <p:cNvSpPr/>
          <p:nvPr/>
        </p:nvSpPr>
        <p:spPr bwMode="auto">
          <a:xfrm>
            <a:off x="7740352" y="3933056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6" name="Elipse 45"/>
          <p:cNvSpPr/>
          <p:nvPr/>
        </p:nvSpPr>
        <p:spPr bwMode="auto">
          <a:xfrm>
            <a:off x="7740352" y="4509120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7" name="Elipse 46"/>
          <p:cNvSpPr/>
          <p:nvPr/>
        </p:nvSpPr>
        <p:spPr bwMode="auto">
          <a:xfrm>
            <a:off x="7749588" y="5085184"/>
            <a:ext cx="288032" cy="288032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8" name="Elipse 47"/>
          <p:cNvSpPr/>
          <p:nvPr/>
        </p:nvSpPr>
        <p:spPr bwMode="auto">
          <a:xfrm>
            <a:off x="1259632" y="5805264"/>
            <a:ext cx="288032" cy="28803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9" name="Elipse 48"/>
          <p:cNvSpPr/>
          <p:nvPr/>
        </p:nvSpPr>
        <p:spPr bwMode="auto">
          <a:xfrm>
            <a:off x="2699792" y="5805264"/>
            <a:ext cx="288032" cy="288032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50" name="Elipse 49"/>
          <p:cNvSpPr/>
          <p:nvPr/>
        </p:nvSpPr>
        <p:spPr bwMode="auto">
          <a:xfrm>
            <a:off x="4427984" y="5805264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1547664" y="576519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</a:t>
            </a:r>
            <a:endParaRPr lang="pt-B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2987824" y="5765194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</a:t>
            </a:r>
            <a:endParaRPr lang="pt-B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4682237" y="5765194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Fraco</a:t>
            </a:r>
            <a:endParaRPr lang="pt-B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84663" y="533404"/>
            <a:ext cx="488977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 b="1" dirty="0">
                <a:solidFill>
                  <a:srgbClr val="FFFFFF"/>
                </a:solidFill>
                <a:latin typeface="Georgia" pitchFamily="18" charset="0"/>
              </a:rPr>
              <a:t>INSTITUTO VOTO DE ESTUDOS POLÍTICOS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58891" y="1556792"/>
            <a:ext cx="7561263" cy="50189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PARA UM DESENVOLVIMENTO  SUSTENTÁVEL</a:t>
            </a:r>
            <a:endParaRPr lang="pt-BR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indent="449263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b="1" dirty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Tecnologia</a:t>
            </a:r>
          </a:p>
          <a:p>
            <a:pPr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Mão de Obra</a:t>
            </a:r>
          </a:p>
          <a:p>
            <a:pPr lvl="1"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Tributária</a:t>
            </a:r>
          </a:p>
          <a:p>
            <a:pPr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Financiamento</a:t>
            </a: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Internacionalização</a:t>
            </a: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err="1" smtClean="0">
                <a:solidFill>
                  <a:srgbClr val="000000"/>
                </a:solidFill>
                <a:latin typeface="Georgia" pitchFamily="18" charset="0"/>
              </a:rPr>
              <a:t>Infraestrutura</a:t>
            </a: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     Como os investimentos são prioritariamente</a:t>
            </a:r>
          </a:p>
          <a:p>
            <a:pPr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                               do Governo, ou </a:t>
            </a:r>
            <a:r>
              <a:rPr lang="pt-BR" sz="2000" dirty="0" err="1" smtClean="0">
                <a:solidFill>
                  <a:srgbClr val="000000"/>
                </a:solidFill>
                <a:latin typeface="Georgia" pitchFamily="18" charset="0"/>
              </a:rPr>
              <a:t>PPP’s</a:t>
            </a: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, tem-se que modificar</a:t>
            </a:r>
          </a:p>
          <a:p>
            <a:pPr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			  a lei de licitação e atuação dos </a:t>
            </a:r>
            <a:r>
              <a:rPr lang="pt-BR" sz="2000" dirty="0" err="1" smtClean="0">
                <a:solidFill>
                  <a:srgbClr val="000000"/>
                </a:solidFill>
                <a:latin typeface="Georgia" pitchFamily="18" charset="0"/>
              </a:rPr>
              <a:t>TCU’s</a:t>
            </a:r>
            <a:r>
              <a:rPr lang="pt-BR" sz="2000" dirty="0" smtClean="0">
                <a:solidFill>
                  <a:srgbClr val="000000"/>
                </a:solidFill>
                <a:latin typeface="Georgia" pitchFamily="18" charset="0"/>
              </a:rPr>
              <a:t>/</a:t>
            </a:r>
            <a:r>
              <a:rPr lang="pt-BR" sz="2000" dirty="0" err="1" smtClean="0">
                <a:solidFill>
                  <a:srgbClr val="000000"/>
                </a:solidFill>
                <a:latin typeface="Georgia" pitchFamily="18" charset="0"/>
              </a:rPr>
              <a:t>TCE’s</a:t>
            </a: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49263"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6" name="Seta para a direita 5"/>
          <p:cNvSpPr/>
          <p:nvPr/>
        </p:nvSpPr>
        <p:spPr bwMode="auto">
          <a:xfrm>
            <a:off x="3490000" y="5382616"/>
            <a:ext cx="173604" cy="162324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SimSun"/>
        <a:cs typeface="SimSun"/>
      </a:majorFont>
      <a:minorFont>
        <a:latin typeface="Times New Roman"/>
        <a:ea typeface="SimSun"/>
        <a:cs typeface="SimSu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Words>229</Words>
  <Application>Microsoft Office PowerPoint</Application>
  <PresentationFormat>Apresentação na tela (4:3)</PresentationFormat>
  <Paragraphs>81</Paragraphs>
  <Slides>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Carlota</dc:creator>
  <cp:lastModifiedBy>CLAUDIO RIBEIRO FONSECA</cp:lastModifiedBy>
  <cp:revision>185</cp:revision>
  <cp:lastPrinted>1601-01-01T00:00:00Z</cp:lastPrinted>
  <dcterms:created xsi:type="dcterms:W3CDTF">2008-01-30T18:09:41Z</dcterms:created>
  <dcterms:modified xsi:type="dcterms:W3CDTF">2010-08-26T13:30:50Z</dcterms:modified>
</cp:coreProperties>
</file>